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9" r:id="rId2"/>
    <p:sldId id="258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A7F31-186C-4CDD-A52C-9C095234AB38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06D39-AB0B-48BD-907F-F8C55A0977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20B58E-F1EC-4CD5-8918-9C5227382F26}" type="slidenum">
              <a:rPr lang="ru-RU"/>
              <a:pPr/>
              <a:t>1</a:t>
            </a:fld>
            <a:endParaRPr lang="ru-RU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defTabSz="449263"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7C5A25-42E7-47C9-9EB9-3DFCDA0E8E83}" type="slidenum">
              <a:rPr lang="ru-RU"/>
              <a:pPr/>
              <a:t>2</a:t>
            </a:fld>
            <a:endParaRPr lang="ru-RU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defTabSz="449263"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258888" y="476250"/>
            <a:ext cx="2160587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US" sz="2200" b="1">
                <a:solidFill>
                  <a:srgbClr val="EB613D"/>
                </a:solidFill>
              </a:rPr>
              <a:t>Historical film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333500" y="1198563"/>
            <a:ext cx="13335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</a:tabLst>
            </a:pPr>
            <a:r>
              <a:rPr lang="en-US" sz="2200" b="1">
                <a:solidFill>
                  <a:srgbClr val="EB613D"/>
                </a:solidFill>
              </a:rPr>
              <a:t>Epic film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454150" y="1925638"/>
            <a:ext cx="1319213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</a:tabLst>
            </a:pPr>
            <a:r>
              <a:rPr lang="en-US" sz="2200" b="1">
                <a:solidFill>
                  <a:srgbClr val="EB613D"/>
                </a:solidFill>
              </a:rPr>
              <a:t>War film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393825" y="2698750"/>
            <a:ext cx="19558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</a:tabLst>
            </a:pPr>
            <a:r>
              <a:rPr lang="en-US" sz="2200" b="1">
                <a:solidFill>
                  <a:srgbClr val="EB613D"/>
                </a:solidFill>
              </a:rPr>
              <a:t>Documentary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1182688" y="3486150"/>
            <a:ext cx="1393825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</a:tabLst>
            </a:pPr>
            <a:r>
              <a:rPr lang="en-US" sz="2200" b="1">
                <a:solidFill>
                  <a:srgbClr val="EB613D"/>
                </a:solidFill>
              </a:rPr>
              <a:t>Newsreel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1409700" y="4108450"/>
            <a:ext cx="1793875" cy="712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US" sz="2200" b="1">
                <a:solidFill>
                  <a:srgbClr val="EB613D"/>
                </a:solidFill>
              </a:rPr>
              <a:t>Popular-science film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1014413" y="5003800"/>
            <a:ext cx="254635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US" sz="2200" b="1">
                <a:solidFill>
                  <a:srgbClr val="EB613D"/>
                </a:solidFill>
              </a:rPr>
              <a:t>Animated cartoon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1925638" y="5867400"/>
            <a:ext cx="1773237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</a:tabLst>
            </a:pPr>
            <a:r>
              <a:rPr lang="en-US" sz="2200" b="1">
                <a:solidFill>
                  <a:srgbClr val="EB613D"/>
                </a:solidFill>
              </a:rPr>
              <a:t>Feature film</a:t>
            </a:r>
          </a:p>
        </p:txBody>
      </p:sp>
      <p:graphicFrame>
        <p:nvGraphicFramePr>
          <p:cNvPr id="49162" name="Group 10"/>
          <p:cNvGraphicFramePr>
            <a:graphicFrameLocks noGrp="1"/>
          </p:cNvGraphicFramePr>
          <p:nvPr/>
        </p:nvGraphicFramePr>
        <p:xfrm>
          <a:off x="4168775" y="1028700"/>
          <a:ext cx="4560888" cy="749700"/>
        </p:xfrm>
        <a:graphic>
          <a:graphicData uri="http://schemas.openxmlformats.org/drawingml/2006/table">
            <a:tbl>
              <a:tblPr/>
              <a:tblGrid>
                <a:gridCol w="4560888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6" charset="0"/>
                        </a:rPr>
                        <a:t>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6" charset="0"/>
                        </a:rPr>
                        <a:t>F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ull length film in a cinema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programmer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26" name="Group 74"/>
          <p:cNvGraphicFramePr>
            <a:graphicFrameLocks noGrp="1"/>
          </p:cNvGraphicFramePr>
          <p:nvPr/>
        </p:nvGraphicFramePr>
        <p:xfrm>
          <a:off x="4168775" y="468313"/>
          <a:ext cx="4724400" cy="370859"/>
        </p:xfrm>
        <a:graphic>
          <a:graphicData uri="http://schemas.openxmlformats.org/drawingml/2006/table">
            <a:tbl>
              <a:tblPr/>
              <a:tblGrid>
                <a:gridCol w="4724400"/>
              </a:tblGrid>
              <a:tr h="3413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Cinema film of recent events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174" name="Group 22"/>
          <p:cNvGraphicFramePr>
            <a:graphicFrameLocks noGrp="1"/>
          </p:cNvGraphicFramePr>
          <p:nvPr/>
        </p:nvGraphicFramePr>
        <p:xfrm>
          <a:off x="4168775" y="1908175"/>
          <a:ext cx="4560888" cy="749700"/>
        </p:xfrm>
        <a:graphic>
          <a:graphicData uri="http://schemas.openxmlformats.org/drawingml/2006/table">
            <a:tbl>
              <a:tblPr/>
              <a:tblGrid>
                <a:gridCol w="4560888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made by photographing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series of drawings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180" name="Group 28"/>
          <p:cNvGraphicFramePr>
            <a:graphicFrameLocks noGrp="1"/>
          </p:cNvGraphicFramePr>
          <p:nvPr/>
        </p:nvGraphicFramePr>
        <p:xfrm>
          <a:off x="4168775" y="2771775"/>
          <a:ext cx="4560888" cy="749700"/>
        </p:xfrm>
        <a:graphic>
          <a:graphicData uri="http://schemas.openxmlformats.org/drawingml/2006/table">
            <a:tbl>
              <a:tblPr/>
              <a:tblGrid>
                <a:gridCol w="4560888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depicting historic events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 the past on a grand scale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186" name="Group 34"/>
          <p:cNvGraphicFramePr>
            <a:graphicFrameLocks noGrp="1"/>
          </p:cNvGraphicFramePr>
          <p:nvPr/>
        </p:nvGraphicFramePr>
        <p:xfrm>
          <a:off x="4184650" y="3606800"/>
          <a:ext cx="4560888" cy="370859"/>
        </p:xfrm>
        <a:graphic>
          <a:graphicData uri="http://schemas.openxmlformats.org/drawingml/2006/table">
            <a:tbl>
              <a:tblPr/>
              <a:tblGrid>
                <a:gridCol w="4560888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of popular science events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192" name="Group 40"/>
          <p:cNvGraphicFramePr>
            <a:graphicFrameLocks noGrp="1"/>
          </p:cNvGraphicFramePr>
          <p:nvPr/>
        </p:nvGraphicFramePr>
        <p:xfrm>
          <a:off x="4184650" y="4151313"/>
          <a:ext cx="4560888" cy="749700"/>
        </p:xfrm>
        <a:graphic>
          <a:graphicData uri="http://schemas.openxmlformats.org/drawingml/2006/table">
            <a:tbl>
              <a:tblPr/>
              <a:tblGrid>
                <a:gridCol w="4560888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dealing with real events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history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27" name="Group 75"/>
          <p:cNvGraphicFramePr>
            <a:graphicFrameLocks noGrp="1"/>
          </p:cNvGraphicFramePr>
          <p:nvPr/>
        </p:nvGraphicFramePr>
        <p:xfrm>
          <a:off x="3995738" y="5000625"/>
          <a:ext cx="5148262" cy="749700"/>
        </p:xfrm>
        <a:graphic>
          <a:graphicData uri="http://schemas.openxmlformats.org/drawingml/2006/table">
            <a:tbl>
              <a:tblPr/>
              <a:tblGrid>
                <a:gridCol w="5148262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showing some aspect of human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social activity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28" name="Group 76"/>
          <p:cNvGraphicFramePr>
            <a:graphicFrameLocks noGrp="1"/>
          </p:cNvGraphicFramePr>
          <p:nvPr/>
        </p:nvGraphicFramePr>
        <p:xfrm>
          <a:off x="4140200" y="6237288"/>
          <a:ext cx="4560888" cy="401638"/>
        </p:xfrm>
        <a:graphic>
          <a:graphicData uri="http://schemas.openxmlformats.org/drawingml/2006/table">
            <a:tbl>
              <a:tblPr/>
              <a:tblGrid>
                <a:gridCol w="4560888"/>
              </a:tblGrid>
              <a:tr h="4016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about war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pic>
        <p:nvPicPr>
          <p:cNvPr id="49210" name="Picture 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33375"/>
            <a:ext cx="844550" cy="639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9211" name="Picture 5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125538"/>
            <a:ext cx="862012" cy="690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9212" name="Picture 6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7350" y="1779588"/>
            <a:ext cx="976313" cy="741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9213" name="Picture 6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9575" y="2547938"/>
            <a:ext cx="977900" cy="71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9214" name="Picture 6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5450" y="3265488"/>
            <a:ext cx="619125" cy="887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9215" name="Picture 6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8313" y="4149725"/>
            <a:ext cx="919162" cy="688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9216" name="Picture 6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3850" y="4941888"/>
            <a:ext cx="647700" cy="754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9217" name="Picture 6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188" y="5805488"/>
            <a:ext cx="1420812" cy="822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cxnSp>
        <p:nvCxnSpPr>
          <p:cNvPr id="49218" name="AutoShape 66"/>
          <p:cNvCxnSpPr>
            <a:cxnSpLocks noChangeShapeType="1"/>
          </p:cNvCxnSpPr>
          <p:nvPr/>
        </p:nvCxnSpPr>
        <p:spPr bwMode="auto">
          <a:xfrm>
            <a:off x="3419475" y="692150"/>
            <a:ext cx="765175" cy="373538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9219" name="AutoShape 67"/>
          <p:cNvCxnSpPr>
            <a:cxnSpLocks noChangeShapeType="1"/>
          </p:cNvCxnSpPr>
          <p:nvPr/>
        </p:nvCxnSpPr>
        <p:spPr bwMode="auto">
          <a:xfrm rot="16200000" flipH="1">
            <a:off x="2778919" y="1694657"/>
            <a:ext cx="1527175" cy="1252537"/>
          </a:xfrm>
          <a:prstGeom prst="curvedConnector2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9220" name="AutoShape 68"/>
          <p:cNvCxnSpPr>
            <a:cxnSpLocks noChangeShapeType="1"/>
            <a:stCxn id="49156" idx="3"/>
          </p:cNvCxnSpPr>
          <p:nvPr/>
        </p:nvCxnSpPr>
        <p:spPr bwMode="auto">
          <a:xfrm>
            <a:off x="3057525" y="2341563"/>
            <a:ext cx="1554163" cy="43307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9221" name="AutoShape 69"/>
          <p:cNvCxnSpPr>
            <a:cxnSpLocks noChangeShapeType="1"/>
            <a:stCxn id="49161" idx="3"/>
          </p:cNvCxnSpPr>
          <p:nvPr/>
        </p:nvCxnSpPr>
        <p:spPr bwMode="auto">
          <a:xfrm flipV="1">
            <a:off x="3698875" y="1498600"/>
            <a:ext cx="896938" cy="4567238"/>
          </a:xfrm>
          <a:prstGeom prst="curvedConnector2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9222" name="AutoShape 70"/>
          <p:cNvCxnSpPr>
            <a:cxnSpLocks noChangeShapeType="1"/>
            <a:stCxn id="49158" idx="3"/>
          </p:cNvCxnSpPr>
          <p:nvPr/>
        </p:nvCxnSpPr>
        <p:spPr bwMode="auto">
          <a:xfrm flipV="1">
            <a:off x="2576513" y="722313"/>
            <a:ext cx="2019300" cy="2963862"/>
          </a:xfrm>
          <a:prstGeom prst="curvedConnector2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9223" name="AutoShape 71"/>
          <p:cNvCxnSpPr>
            <a:cxnSpLocks noChangeShapeType="1"/>
            <a:stCxn id="49159" idx="3"/>
          </p:cNvCxnSpPr>
          <p:nvPr/>
        </p:nvCxnSpPr>
        <p:spPr bwMode="auto">
          <a:xfrm flipV="1">
            <a:off x="3203575" y="3917950"/>
            <a:ext cx="981075" cy="547688"/>
          </a:xfrm>
          <a:prstGeom prst="curvedConnector4">
            <a:avLst>
              <a:gd name="adj1" fmla="val 50000"/>
              <a:gd name="adj2" fmla="val 141741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9224" name="AutoShape 72"/>
          <p:cNvCxnSpPr>
            <a:cxnSpLocks noChangeShapeType="1"/>
          </p:cNvCxnSpPr>
          <p:nvPr/>
        </p:nvCxnSpPr>
        <p:spPr bwMode="auto">
          <a:xfrm rot="-5400000">
            <a:off x="2397919" y="3458369"/>
            <a:ext cx="3008312" cy="533400"/>
          </a:xfrm>
          <a:prstGeom prst="curvedConnector2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9225" name="AutoShape 73"/>
          <p:cNvCxnSpPr>
            <a:cxnSpLocks noChangeShapeType="1"/>
          </p:cNvCxnSpPr>
          <p:nvPr/>
        </p:nvCxnSpPr>
        <p:spPr bwMode="auto">
          <a:xfrm rot="16200000" flipH="1">
            <a:off x="2482850" y="3862388"/>
            <a:ext cx="2378075" cy="647700"/>
          </a:xfrm>
          <a:prstGeom prst="curvedConnector2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9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9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9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9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9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9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9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500"/>
                                        <p:tgtEl>
                                          <p:spTgt spid="49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8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9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9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9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9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9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9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9" dur="500" fill="hold"/>
                                        <p:tgtEl>
                                          <p:spTgt spid="4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0" dur="500" fill="hold"/>
                                        <p:tgtEl>
                                          <p:spTgt spid="4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1" dur="500"/>
                                        <p:tgtEl>
                                          <p:spTgt spid="4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6" dur="500" fill="hold"/>
                                        <p:tgtEl>
                                          <p:spTgt spid="4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7" dur="500" fill="hold"/>
                                        <p:tgtEl>
                                          <p:spTgt spid="4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8" dur="500"/>
                                        <p:tgtEl>
                                          <p:spTgt spid="4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3" dur="500" fill="hold"/>
                                        <p:tgtEl>
                                          <p:spTgt spid="4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4" dur="500" fill="hold"/>
                                        <p:tgtEl>
                                          <p:spTgt spid="4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75" dur="500"/>
                                        <p:tgtEl>
                                          <p:spTgt spid="4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0" dur="500" fill="hold"/>
                                        <p:tgtEl>
                                          <p:spTgt spid="4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1" dur="500" fill="hold"/>
                                        <p:tgtEl>
                                          <p:spTgt spid="4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82" dur="500"/>
                                        <p:tgtEl>
                                          <p:spTgt spid="4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7" dur="500" fill="hold"/>
                                        <p:tgtEl>
                                          <p:spTgt spid="4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8" dur="500" fill="hold"/>
                                        <p:tgtEl>
                                          <p:spTgt spid="4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89" dur="500"/>
                                        <p:tgtEl>
                                          <p:spTgt spid="4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4" dur="500" fill="hold"/>
                                        <p:tgtEl>
                                          <p:spTgt spid="4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5" dur="500" fill="hold"/>
                                        <p:tgtEl>
                                          <p:spTgt spid="4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96" dur="500"/>
                                        <p:tgtEl>
                                          <p:spTgt spid="4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1" dur="500" fill="hold"/>
                                        <p:tgtEl>
                                          <p:spTgt spid="4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2" dur="500" fill="hold"/>
                                        <p:tgtEl>
                                          <p:spTgt spid="4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3" dur="500"/>
                                        <p:tgtEl>
                                          <p:spTgt spid="4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8" dur="500" fill="hold"/>
                                        <p:tgtEl>
                                          <p:spTgt spid="4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9" dur="500" fill="hold"/>
                                        <p:tgtEl>
                                          <p:spTgt spid="4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10" dur="500"/>
                                        <p:tgtEl>
                                          <p:spTgt spid="4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5" grpId="0"/>
      <p:bldP spid="49156" grpId="0"/>
      <p:bldP spid="49158" grpId="0"/>
      <p:bldP spid="491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075" y="346075"/>
            <a:ext cx="715963" cy="71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052513"/>
            <a:ext cx="715963" cy="71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3538" y="1827213"/>
            <a:ext cx="1363662" cy="569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8" y="2443163"/>
            <a:ext cx="917575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3063" y="3148013"/>
            <a:ext cx="627062" cy="928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1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3063" y="4102100"/>
            <a:ext cx="64135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12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9413" y="5006975"/>
            <a:ext cx="655637" cy="754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13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5288" y="5805488"/>
            <a:ext cx="654050" cy="655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1243013" y="485775"/>
            <a:ext cx="1303337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</a:tabLst>
            </a:pPr>
            <a:r>
              <a:rPr lang="en-US" sz="2200" b="1">
                <a:solidFill>
                  <a:srgbClr val="EB613D"/>
                </a:solidFill>
              </a:rPr>
              <a:t>Comedy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1228725" y="1198563"/>
            <a:ext cx="1303338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</a:tabLst>
            </a:pPr>
            <a:r>
              <a:rPr lang="en-US" sz="2200" b="1">
                <a:solidFill>
                  <a:srgbClr val="EB613D"/>
                </a:solidFill>
              </a:rPr>
              <a:t>Musical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1865313" y="1895475"/>
            <a:ext cx="153035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</a:tabLst>
            </a:pPr>
            <a:r>
              <a:rPr lang="en-US" sz="2200" b="1">
                <a:solidFill>
                  <a:srgbClr val="EB613D"/>
                </a:solidFill>
              </a:rPr>
              <a:t>Tearjerker</a:t>
            </a: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1393825" y="2576513"/>
            <a:ext cx="1303338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</a:tabLst>
            </a:pPr>
            <a:r>
              <a:rPr lang="en-US" sz="2200" b="1">
                <a:solidFill>
                  <a:srgbClr val="EB613D"/>
                </a:solidFill>
              </a:rPr>
              <a:t>Thriller</a:t>
            </a:r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1108075" y="3379788"/>
            <a:ext cx="1998663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US" sz="2200" b="1" dirty="0">
                <a:solidFill>
                  <a:srgbClr val="EB613D"/>
                </a:solidFill>
              </a:rPr>
              <a:t>Gangster film</a:t>
            </a: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1152525" y="4305300"/>
            <a:ext cx="1090613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</a:tabLst>
            </a:pPr>
            <a:r>
              <a:rPr lang="en-US" sz="2200" b="1">
                <a:solidFill>
                  <a:srgbClr val="EB613D"/>
                </a:solidFill>
              </a:rPr>
              <a:t>Horror</a:t>
            </a:r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1166813" y="5154613"/>
            <a:ext cx="2544762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US" sz="2200" b="1">
                <a:solidFill>
                  <a:srgbClr val="EB613D"/>
                </a:solidFill>
              </a:rPr>
              <a:t>Special agent film</a:t>
            </a:r>
          </a:p>
        </p:txBody>
      </p:sp>
      <p:sp>
        <p:nvSpPr>
          <p:cNvPr id="47121" name="Text Box 17"/>
          <p:cNvSpPr txBox="1">
            <a:spLocks noChangeArrowheads="1"/>
          </p:cNvSpPr>
          <p:nvPr/>
        </p:nvSpPr>
        <p:spPr bwMode="auto">
          <a:xfrm>
            <a:off x="1182688" y="5911850"/>
            <a:ext cx="1303337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21" rIns="81639" bIns="40820"/>
          <a:lstStyle/>
          <a:p>
            <a:pPr algn="l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7225" algn="l"/>
              </a:tabLst>
            </a:pPr>
            <a:r>
              <a:rPr lang="en-US" sz="2200" b="1">
                <a:solidFill>
                  <a:srgbClr val="EB613D"/>
                </a:solidFill>
              </a:rPr>
              <a:t>Tragedy</a:t>
            </a:r>
          </a:p>
        </p:txBody>
      </p:sp>
      <p:graphicFrame>
        <p:nvGraphicFramePr>
          <p:cNvPr id="47184" name="Group 80"/>
          <p:cNvGraphicFramePr>
            <a:graphicFrameLocks noGrp="1"/>
          </p:cNvGraphicFramePr>
          <p:nvPr/>
        </p:nvGraphicFramePr>
        <p:xfrm>
          <a:off x="4211638" y="333375"/>
          <a:ext cx="4560887" cy="370859"/>
        </p:xfrm>
        <a:graphic>
          <a:graphicData uri="http://schemas.openxmlformats.org/drawingml/2006/table">
            <a:tbl>
              <a:tblPr/>
              <a:tblGrid>
                <a:gridCol w="4560887"/>
              </a:tblGrid>
              <a:tr h="3413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about criminals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185" name="Group 81"/>
          <p:cNvGraphicFramePr>
            <a:graphicFrameLocks noGrp="1"/>
          </p:cNvGraphicFramePr>
          <p:nvPr/>
        </p:nvGraphicFramePr>
        <p:xfrm>
          <a:off x="4183063" y="908050"/>
          <a:ext cx="4962525" cy="387350"/>
        </p:xfrm>
        <a:graphic>
          <a:graphicData uri="http://schemas.openxmlformats.org/drawingml/2006/table">
            <a:tbl>
              <a:tblPr/>
              <a:tblGrid>
                <a:gridCol w="4962525"/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Women's film that moves one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6" charset="0"/>
                        </a:rPr>
                        <a:t>tears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179" name="Group 75"/>
          <p:cNvGraphicFramePr>
            <a:graphicFrameLocks noGrp="1"/>
          </p:cNvGraphicFramePr>
          <p:nvPr/>
        </p:nvGraphicFramePr>
        <p:xfrm>
          <a:off x="4211638" y="1412875"/>
          <a:ext cx="4932362" cy="1061485"/>
        </p:xfrm>
        <a:graphic>
          <a:graphicData uri="http://schemas.openxmlformats.org/drawingml/2006/table">
            <a:tbl>
              <a:tblPr/>
              <a:tblGrid>
                <a:gridCol w="4932362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Drama of light and amusing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character typically with a happy end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180" name="Group 76"/>
          <p:cNvGraphicFramePr>
            <a:graphicFrameLocks noGrp="1"/>
          </p:cNvGraphicFramePr>
          <p:nvPr/>
        </p:nvGraphicFramePr>
        <p:xfrm>
          <a:off x="4183063" y="2333625"/>
          <a:ext cx="4711700" cy="370859"/>
        </p:xfrm>
        <a:graphic>
          <a:graphicData uri="http://schemas.openxmlformats.org/drawingml/2006/table">
            <a:tbl>
              <a:tblPr/>
              <a:tblGrid>
                <a:gridCol w="4711700"/>
              </a:tblGrid>
              <a:tr h="3127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that inspires horror and fear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181" name="Group 77"/>
          <p:cNvGraphicFramePr>
            <a:graphicFrameLocks noGrp="1"/>
          </p:cNvGraphicFramePr>
          <p:nvPr/>
        </p:nvGraphicFramePr>
        <p:xfrm>
          <a:off x="4184650" y="2909888"/>
          <a:ext cx="4959350" cy="1128541"/>
        </p:xfrm>
        <a:graphic>
          <a:graphicData uri="http://schemas.openxmlformats.org/drawingml/2006/table">
            <a:tbl>
              <a:tblPr/>
              <a:tblGrid>
                <a:gridCol w="4959350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consisting of musical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numbers and dialogue that develop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the plot of an underlying story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cxnSp>
        <p:nvCxnSpPr>
          <p:cNvPr id="47152" name="AutoShape 48"/>
          <p:cNvCxnSpPr>
            <a:cxnSpLocks noChangeShapeType="1"/>
            <a:stCxn id="47114" idx="3"/>
          </p:cNvCxnSpPr>
          <p:nvPr/>
        </p:nvCxnSpPr>
        <p:spPr bwMode="auto">
          <a:xfrm>
            <a:off x="2806700" y="754063"/>
            <a:ext cx="1804988" cy="126365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7153" name="AutoShape 49"/>
          <p:cNvCxnSpPr>
            <a:cxnSpLocks noChangeShapeType="1"/>
            <a:stCxn id="47115" idx="3"/>
          </p:cNvCxnSpPr>
          <p:nvPr/>
        </p:nvCxnSpPr>
        <p:spPr bwMode="auto">
          <a:xfrm>
            <a:off x="2790825" y="1538288"/>
            <a:ext cx="1822450" cy="2192337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7154" name="AutoShape 50"/>
          <p:cNvCxnSpPr>
            <a:cxnSpLocks noChangeShapeType="1"/>
            <a:stCxn id="47119" idx="3"/>
          </p:cNvCxnSpPr>
          <p:nvPr/>
        </p:nvCxnSpPr>
        <p:spPr bwMode="auto">
          <a:xfrm flipV="1">
            <a:off x="2243138" y="2519363"/>
            <a:ext cx="1939925" cy="1984375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7155" name="AutoShape 51"/>
          <p:cNvCxnSpPr>
            <a:cxnSpLocks noChangeShapeType="1"/>
            <a:stCxn id="47118" idx="3"/>
          </p:cNvCxnSpPr>
          <p:nvPr/>
        </p:nvCxnSpPr>
        <p:spPr bwMode="auto">
          <a:xfrm flipV="1">
            <a:off x="3106738" y="620713"/>
            <a:ext cx="1266825" cy="2959100"/>
          </a:xfrm>
          <a:prstGeom prst="curvedConnector2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7156" name="AutoShape 52"/>
          <p:cNvCxnSpPr>
            <a:cxnSpLocks noChangeShapeType="1"/>
            <a:stCxn id="47116" idx="3"/>
          </p:cNvCxnSpPr>
          <p:nvPr/>
        </p:nvCxnSpPr>
        <p:spPr bwMode="auto">
          <a:xfrm flipV="1">
            <a:off x="3395663" y="1290638"/>
            <a:ext cx="1217612" cy="803275"/>
          </a:xfrm>
          <a:prstGeom prst="curvedConnector2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graphicFrame>
        <p:nvGraphicFramePr>
          <p:cNvPr id="47183" name="Group 79"/>
          <p:cNvGraphicFramePr>
            <a:graphicFrameLocks noGrp="1"/>
          </p:cNvGraphicFramePr>
          <p:nvPr/>
        </p:nvGraphicFramePr>
        <p:xfrm>
          <a:off x="4140200" y="4221163"/>
          <a:ext cx="4560888" cy="749700"/>
        </p:xfrm>
        <a:graphic>
          <a:graphicData uri="http://schemas.openxmlformats.org/drawingml/2006/table">
            <a:tbl>
              <a:tblPr/>
              <a:tblGrid>
                <a:gridCol w="4560888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of serious or solemn kind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with a sad end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cxnSp>
        <p:nvCxnSpPr>
          <p:cNvPr id="47163" name="AutoShape 59"/>
          <p:cNvCxnSpPr>
            <a:cxnSpLocks noChangeShapeType="1"/>
          </p:cNvCxnSpPr>
          <p:nvPr/>
        </p:nvCxnSpPr>
        <p:spPr bwMode="auto">
          <a:xfrm flipV="1">
            <a:off x="2555875" y="4595813"/>
            <a:ext cx="1584325" cy="1570037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graphicFrame>
        <p:nvGraphicFramePr>
          <p:cNvPr id="47182" name="Group 78"/>
          <p:cNvGraphicFramePr>
            <a:graphicFrameLocks noGrp="1"/>
          </p:cNvGraphicFramePr>
          <p:nvPr/>
        </p:nvGraphicFramePr>
        <p:xfrm>
          <a:off x="3995738" y="5000625"/>
          <a:ext cx="5148262" cy="749700"/>
        </p:xfrm>
        <a:graphic>
          <a:graphicData uri="http://schemas.openxmlformats.org/drawingml/2006/table">
            <a:tbl>
              <a:tblPr/>
              <a:tblGrid>
                <a:gridCol w="5148262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that makes one experience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sudden sharp feeling of excitement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186" name="Group 82"/>
          <p:cNvGraphicFramePr>
            <a:graphicFrameLocks noGrp="1"/>
          </p:cNvGraphicFramePr>
          <p:nvPr/>
        </p:nvGraphicFramePr>
        <p:xfrm>
          <a:off x="4140200" y="6021388"/>
          <a:ext cx="4560888" cy="682644"/>
        </p:xfrm>
        <a:graphic>
          <a:graphicData uri="http://schemas.openxmlformats.org/drawingml/2006/table">
            <a:tbl>
              <a:tblPr/>
              <a:tblGrid>
                <a:gridCol w="4560888"/>
              </a:tblGrid>
              <a:tr h="5191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</a:t>
                      </a: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Film about spies, detectives</a:t>
                      </a:r>
                    </a:p>
                  </a:txBody>
                  <a:tcPr marL="82945" marR="82945" marT="17601" marB="41473" anchor="ctr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cxnSp>
        <p:nvCxnSpPr>
          <p:cNvPr id="47176" name="AutoShape 72"/>
          <p:cNvCxnSpPr>
            <a:cxnSpLocks noChangeShapeType="1"/>
            <a:stCxn id="47120" idx="3"/>
          </p:cNvCxnSpPr>
          <p:nvPr/>
        </p:nvCxnSpPr>
        <p:spPr bwMode="auto">
          <a:xfrm>
            <a:off x="3711575" y="5353050"/>
            <a:ext cx="428625" cy="92868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7177" name="AutoShape 73"/>
          <p:cNvCxnSpPr>
            <a:cxnSpLocks noChangeShapeType="1"/>
            <a:stCxn id="47117" idx="3"/>
          </p:cNvCxnSpPr>
          <p:nvPr/>
        </p:nvCxnSpPr>
        <p:spPr bwMode="auto">
          <a:xfrm>
            <a:off x="2697163" y="2774950"/>
            <a:ext cx="1298575" cy="2600325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7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7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1" dur="500" fill="hold"/>
                                        <p:tgtEl>
                                          <p:spTgt spid="47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2" dur="500" fill="hold"/>
                                        <p:tgtEl>
                                          <p:spTgt spid="47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53" dur="500"/>
                                        <p:tgtEl>
                                          <p:spTgt spid="4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8" dur="500" fill="hold"/>
                                        <p:tgtEl>
                                          <p:spTgt spid="47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9" dur="500" fill="hold"/>
                                        <p:tgtEl>
                                          <p:spTgt spid="47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0" dur="500"/>
                                        <p:tgtEl>
                                          <p:spTgt spid="4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5" dur="500" fill="hold"/>
                                        <p:tgtEl>
                                          <p:spTgt spid="47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6" dur="500" fill="hold"/>
                                        <p:tgtEl>
                                          <p:spTgt spid="47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7" dur="500"/>
                                        <p:tgtEl>
                                          <p:spTgt spid="4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2" dur="500" fill="hold"/>
                                        <p:tgtEl>
                                          <p:spTgt spid="4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3" dur="500" fill="hold"/>
                                        <p:tgtEl>
                                          <p:spTgt spid="4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74" dur="500"/>
                                        <p:tgtEl>
                                          <p:spTgt spid="4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9" dur="500" fill="hold"/>
                                        <p:tgtEl>
                                          <p:spTgt spid="47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0" dur="500" fill="hold"/>
                                        <p:tgtEl>
                                          <p:spTgt spid="47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81" dur="500"/>
                                        <p:tgtEl>
                                          <p:spTgt spid="4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6" dur="500" fill="hold"/>
                                        <p:tgtEl>
                                          <p:spTgt spid="47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7" dur="500" fill="hold"/>
                                        <p:tgtEl>
                                          <p:spTgt spid="47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88" dur="500"/>
                                        <p:tgtEl>
                                          <p:spTgt spid="4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3" dur="500" fill="hold"/>
                                        <p:tgtEl>
                                          <p:spTgt spid="4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4" dur="500" fill="hold"/>
                                        <p:tgtEl>
                                          <p:spTgt spid="4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95" dur="500"/>
                                        <p:tgtEl>
                                          <p:spTgt spid="4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0" dur="500" fill="hold"/>
                                        <p:tgtEl>
                                          <p:spTgt spid="47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1" dur="500" fill="hold"/>
                                        <p:tgtEl>
                                          <p:spTgt spid="47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2" dur="500"/>
                                        <p:tgtEl>
                                          <p:spTgt spid="4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4" grpId="0"/>
      <p:bldP spid="47115" grpId="0"/>
      <p:bldP spid="47116" grpId="0"/>
      <p:bldP spid="47117" grpId="0"/>
      <p:bldP spid="47118" grpId="0"/>
      <p:bldP spid="47119" grpId="0"/>
      <p:bldP spid="47120" grpId="0"/>
      <p:bldP spid="471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Дата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BEB1DD8B-4170-4604-9F87-7641FAA97806}" type="datetime1">
              <a:rPr lang="ru-RU"/>
              <a:pPr/>
              <a:t>07.02.2017</a:t>
            </a:fld>
            <a:endParaRPr lang="ru-RU"/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5651500" y="188913"/>
            <a:ext cx="1887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Vocabulary and speaking</a:t>
            </a:r>
            <a:endParaRPr lang="ru-RU" sz="1200"/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1763713" y="1557338"/>
            <a:ext cx="6624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285720" y="642918"/>
            <a:ext cx="88926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Each person has a preference for this or that type of films.</a:t>
            </a:r>
            <a:endParaRPr lang="ru-RU" sz="2400" b="1" dirty="0"/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755650" y="1928802"/>
            <a:ext cx="780573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Tx/>
              <a:buAutoNum type="arabicPeriod"/>
            </a:pPr>
            <a:r>
              <a:rPr lang="en-US" sz="2400" b="1" i="1" dirty="0"/>
              <a:t>What films do you like watching?</a:t>
            </a:r>
          </a:p>
          <a:p>
            <a:pPr marL="342900" indent="-342900" algn="l">
              <a:buFontTx/>
              <a:buAutoNum type="arabicPeriod"/>
            </a:pPr>
            <a:endParaRPr lang="en-US" sz="2400" b="1" i="1" dirty="0"/>
          </a:p>
          <a:p>
            <a:pPr marL="342900" indent="-342900" algn="l">
              <a:buFontTx/>
              <a:buAutoNum type="arabicPeriod"/>
            </a:pPr>
            <a:r>
              <a:rPr lang="en-US" sz="2400" b="1" i="1" dirty="0"/>
              <a:t>What kind of films don’t you like?</a:t>
            </a:r>
          </a:p>
          <a:p>
            <a:pPr marL="342900" indent="-342900" algn="l">
              <a:buFontTx/>
              <a:buAutoNum type="arabicPeriod"/>
            </a:pPr>
            <a:endParaRPr lang="en-US" sz="2400" b="1" i="1" dirty="0"/>
          </a:p>
          <a:p>
            <a:pPr marL="342900" indent="-342900" algn="l">
              <a:buFontTx/>
              <a:buAutoNum type="arabicPeriod"/>
            </a:pPr>
            <a:r>
              <a:rPr lang="en-US" sz="2400" b="1" i="1" dirty="0"/>
              <a:t>When can we say the film is worth seeing?</a:t>
            </a:r>
          </a:p>
          <a:p>
            <a:pPr marL="342900" indent="-342900" algn="l">
              <a:buFontTx/>
              <a:buAutoNum type="arabicPeriod"/>
            </a:pPr>
            <a:endParaRPr lang="en-US" sz="2400" b="1" i="1" dirty="0"/>
          </a:p>
          <a:p>
            <a:pPr marL="342900" indent="-342900" algn="l">
              <a:buFontTx/>
              <a:buAutoNum type="arabicPeriod"/>
            </a:pPr>
            <a:r>
              <a:rPr lang="en-US" sz="2400" b="1" i="1" dirty="0"/>
              <a:t>Can you explain what films you like best and why</a:t>
            </a:r>
            <a:r>
              <a:rPr lang="en-US" b="1" i="1" dirty="0"/>
              <a:t>?</a:t>
            </a:r>
          </a:p>
          <a:p>
            <a:pPr marL="342900" indent="-342900" algn="l"/>
            <a:endParaRPr lang="ru-RU" b="1" i="1" dirty="0"/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3414713" y="495300"/>
            <a:ext cx="2027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Summing up</a:t>
            </a: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4067175" y="36449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n-US"/>
          </a:p>
        </p:txBody>
      </p:sp>
      <p:sp>
        <p:nvSpPr>
          <p:cNvPr id="21513" name="Rectangle 11"/>
          <p:cNvSpPr>
            <a:spLocks noChangeArrowheads="1"/>
          </p:cNvSpPr>
          <p:nvPr/>
        </p:nvSpPr>
        <p:spPr bwMode="auto">
          <a:xfrm>
            <a:off x="3251200" y="45815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1514" name="Rectangle 12"/>
          <p:cNvSpPr>
            <a:spLocks noChangeArrowheads="1"/>
          </p:cNvSpPr>
          <p:nvPr/>
        </p:nvSpPr>
        <p:spPr bwMode="auto">
          <a:xfrm>
            <a:off x="3292475" y="50847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1515" name="Rectangle 13"/>
          <p:cNvSpPr>
            <a:spLocks noChangeArrowheads="1"/>
          </p:cNvSpPr>
          <p:nvPr/>
        </p:nvSpPr>
        <p:spPr bwMode="auto">
          <a:xfrm>
            <a:off x="3103563" y="5589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1516" name="Rectangle 14"/>
          <p:cNvSpPr>
            <a:spLocks noChangeArrowheads="1"/>
          </p:cNvSpPr>
          <p:nvPr/>
        </p:nvSpPr>
        <p:spPr bwMode="auto">
          <a:xfrm>
            <a:off x="3148013" y="60928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1517" name="Rectangle 15"/>
          <p:cNvSpPr>
            <a:spLocks noChangeArrowheads="1"/>
          </p:cNvSpPr>
          <p:nvPr/>
        </p:nvSpPr>
        <p:spPr bwMode="auto">
          <a:xfrm>
            <a:off x="6359525" y="45815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1518" name="Rectangle 16"/>
          <p:cNvSpPr>
            <a:spLocks noChangeArrowheads="1"/>
          </p:cNvSpPr>
          <p:nvPr/>
        </p:nvSpPr>
        <p:spPr bwMode="auto">
          <a:xfrm>
            <a:off x="5954713" y="40767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221</Words>
  <PresentationFormat>Экран (4:3)</PresentationFormat>
  <Paragraphs>55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</cp:revision>
  <dcterms:created xsi:type="dcterms:W3CDTF">2017-02-07T13:27:51Z</dcterms:created>
  <dcterms:modified xsi:type="dcterms:W3CDTF">2017-02-07T13:46:26Z</dcterms:modified>
</cp:coreProperties>
</file>